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23" r:id="rId2"/>
  </p:sldIdLst>
  <p:sldSz cx="21026438" cy="29056013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15600" b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5600" b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5600" b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5600" b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5600" b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kumimoji="1" sz="15600" b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kumimoji="1" sz="15600" b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kumimoji="1" sz="15600" b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kumimoji="1" sz="15600" b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52">
          <p15:clr>
            <a:srgbClr val="A4A3A4"/>
          </p15:clr>
        </p15:guide>
        <p15:guide id="2" pos="662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99"/>
    <a:srgbClr val="FF9999"/>
    <a:srgbClr val="FF00FF"/>
    <a:srgbClr val="FF0000"/>
    <a:srgbClr val="006699"/>
    <a:srgbClr val="0099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7289" autoAdjust="0"/>
    <p:restoredTop sz="97291" autoAdjust="0"/>
  </p:normalViewPr>
  <p:slideViewPr>
    <p:cSldViewPr>
      <p:cViewPr varScale="1">
        <p:scale>
          <a:sx n="26" d="100"/>
          <a:sy n="26" d="100"/>
        </p:scale>
        <p:origin x="3774" y="120"/>
      </p:cViewPr>
      <p:guideLst>
        <p:guide orient="horz" pos="9152"/>
        <p:guide pos="662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>
        <p:scale>
          <a:sx n="75" d="100"/>
          <a:sy n="75" d="100"/>
        </p:scale>
        <p:origin x="0" y="-996"/>
      </p:cViewPr>
      <p:guideLst>
        <p:guide orient="horz" pos="3127"/>
        <p:guide pos="2141"/>
      </p:guideLst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747" cy="49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16" tIns="46208" rIns="92416" bIns="46208" numCol="1" anchor="t" anchorCtr="0" compatLnSpc="1">
            <a:prstTxWarp prst="textNoShape">
              <a:avLst/>
            </a:prstTxWarp>
          </a:bodyPr>
          <a:lstStyle>
            <a:lvl1pPr defTabSz="270034" eaLnBrk="1" hangingPunct="1">
              <a:defRPr sz="1300" b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928" y="0"/>
            <a:ext cx="2945747" cy="49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16" tIns="46208" rIns="92416" bIns="46208" numCol="1" anchor="t" anchorCtr="0" compatLnSpc="1">
            <a:prstTxWarp prst="textNoShape">
              <a:avLst/>
            </a:prstTxWarp>
          </a:bodyPr>
          <a:lstStyle>
            <a:lvl1pPr algn="r" defTabSz="270034" eaLnBrk="1" hangingPunct="1">
              <a:defRPr sz="1300" b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637"/>
            <a:ext cx="2945747" cy="49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16" tIns="46208" rIns="92416" bIns="46208" numCol="1" anchor="b" anchorCtr="0" compatLnSpc="1">
            <a:prstTxWarp prst="textNoShape">
              <a:avLst/>
            </a:prstTxWarp>
          </a:bodyPr>
          <a:lstStyle>
            <a:lvl1pPr defTabSz="270034" eaLnBrk="1" hangingPunct="1">
              <a:defRPr sz="1300" b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928" y="9430637"/>
            <a:ext cx="2945747" cy="49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16" tIns="46208" rIns="92416" bIns="46208" numCol="1" anchor="b" anchorCtr="0" compatLnSpc="1">
            <a:prstTxWarp prst="textNoShape">
              <a:avLst/>
            </a:prstTxWarp>
          </a:bodyPr>
          <a:lstStyle>
            <a:lvl1pPr algn="r" defTabSz="270034" eaLnBrk="1" hangingPunct="1">
              <a:defRPr sz="1300" b="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E0A552F0-3FBF-49A9-ACB7-00F0106ACB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116091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747" cy="49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16" tIns="46208" rIns="92416" bIns="46208" numCol="1" anchor="t" anchorCtr="0" compatLnSpc="1">
            <a:prstTxWarp prst="textNoShape">
              <a:avLst/>
            </a:prstTxWarp>
          </a:bodyPr>
          <a:lstStyle>
            <a:lvl1pPr defTabSz="270034" eaLnBrk="1" hangingPunct="1">
              <a:defRPr sz="1300" b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928" y="0"/>
            <a:ext cx="2945747" cy="49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16" tIns="46208" rIns="92416" bIns="46208" numCol="1" anchor="t" anchorCtr="0" compatLnSpc="1">
            <a:prstTxWarp prst="textNoShape">
              <a:avLst/>
            </a:prstTxWarp>
          </a:bodyPr>
          <a:lstStyle>
            <a:lvl1pPr algn="r" defTabSz="270034" eaLnBrk="1" hangingPunct="1">
              <a:defRPr sz="1300" b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52638" y="744538"/>
            <a:ext cx="26908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07" y="4714216"/>
            <a:ext cx="4984262" cy="4467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16" tIns="46208" rIns="92416" bIns="462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637"/>
            <a:ext cx="2945747" cy="49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16" tIns="46208" rIns="92416" bIns="46208" numCol="1" anchor="b" anchorCtr="0" compatLnSpc="1">
            <a:prstTxWarp prst="textNoShape">
              <a:avLst/>
            </a:prstTxWarp>
          </a:bodyPr>
          <a:lstStyle>
            <a:lvl1pPr defTabSz="270034" eaLnBrk="1" hangingPunct="1">
              <a:defRPr sz="1300" b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928" y="9430637"/>
            <a:ext cx="2945747" cy="49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16" tIns="46208" rIns="92416" bIns="46208" numCol="1" anchor="b" anchorCtr="0" compatLnSpc="1">
            <a:prstTxWarp prst="textNoShape">
              <a:avLst/>
            </a:prstTxWarp>
          </a:bodyPr>
          <a:lstStyle>
            <a:lvl1pPr algn="r" defTabSz="270034" eaLnBrk="1" hangingPunct="1">
              <a:defRPr sz="1300" b="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714DB128-2D8A-42C4-9DD0-5085799652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512756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66495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615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0"/>
          <p:cNvSpPr>
            <a:spLocks noChangeArrowheads="1"/>
          </p:cNvSpPr>
          <p:nvPr/>
        </p:nvSpPr>
        <p:spPr bwMode="auto">
          <a:xfrm>
            <a:off x="19896138" y="27659013"/>
            <a:ext cx="11303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3058" tIns="136529" rIns="273058" bIns="136529"/>
          <a:lstStyle>
            <a:lvl1pPr defTabSz="2728913">
              <a:defRPr kumimoji="1" sz="15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defTabSz="2728913">
              <a:defRPr kumimoji="1" sz="15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defTabSz="2728913">
              <a:defRPr kumimoji="1" sz="15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defTabSz="2728913">
              <a:defRPr kumimoji="1" sz="15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defTabSz="2728913">
              <a:defRPr kumimoji="1" sz="15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defTabSz="2728913" eaLnBrk="0" fontAlgn="base" hangingPunct="0">
              <a:spcBef>
                <a:spcPct val="0"/>
              </a:spcBef>
              <a:spcAft>
                <a:spcPct val="0"/>
              </a:spcAft>
              <a:defRPr kumimoji="1" sz="15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defTabSz="2728913" eaLnBrk="0" fontAlgn="base" hangingPunct="0">
              <a:spcBef>
                <a:spcPct val="0"/>
              </a:spcBef>
              <a:spcAft>
                <a:spcPct val="0"/>
              </a:spcAft>
              <a:defRPr kumimoji="1" sz="15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defTabSz="2728913" eaLnBrk="0" fontAlgn="base" hangingPunct="0">
              <a:spcBef>
                <a:spcPct val="0"/>
              </a:spcBef>
              <a:spcAft>
                <a:spcPct val="0"/>
              </a:spcAft>
              <a:defRPr kumimoji="1" sz="15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defTabSz="2728913" eaLnBrk="0" fontAlgn="base" hangingPunct="0">
              <a:spcBef>
                <a:spcPct val="0"/>
              </a:spcBef>
              <a:spcAft>
                <a:spcPct val="0"/>
              </a:spcAft>
              <a:defRPr kumimoji="1" sz="15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algn="r" eaLnBrk="1" hangingPunct="1">
              <a:defRPr/>
            </a:pPr>
            <a:endParaRPr lang="zh-TW" altLang="zh-TW" sz="4200" b="0">
              <a:ea typeface="新細明體" panose="02020500000000000000" pitchFamily="18" charset="-120"/>
            </a:endParaRPr>
          </a:p>
        </p:txBody>
      </p:sp>
      <p:pic>
        <p:nvPicPr>
          <p:cNvPr id="3" name="Picture 2" descr="ãæ¨¡å·å¬æãçåçæå°çµæ">
            <a:extLst>
              <a:ext uri="{FF2B5EF4-FFF2-40B4-BE49-F238E27FC236}">
                <a16:creationId xmlns:a16="http://schemas.microsoft.com/office/drawing/2014/main" id="{2941B430-DE80-4D8E-97B3-BC99D375AFB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3669" y="27752997"/>
            <a:ext cx="6652419" cy="116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8AB00383-7CF9-4106-9B0D-6A9DB15A08BF}"/>
              </a:ext>
            </a:extLst>
          </p:cNvPr>
          <p:cNvSpPr/>
          <p:nvPr userDrawn="1"/>
        </p:nvSpPr>
        <p:spPr>
          <a:xfrm>
            <a:off x="6192679" y="815428"/>
            <a:ext cx="120970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36588" eaLnBrk="1" hangingPunct="1">
              <a:defRPr/>
            </a:pPr>
            <a:r>
              <a:rPr lang="en-US" altLang="zh-TW" sz="6000" u="dbl" baseline="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2025</a:t>
            </a:r>
            <a:r>
              <a:rPr lang="zh-TW" altLang="en-US" sz="6000" u="dbl" baseline="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模具暨應用產業技術論文發表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6A2249D-9F05-4684-9300-AF143F05A9E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71" y="360045"/>
            <a:ext cx="1926431" cy="192643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2728913" rtl="0" eaLnBrk="0" fontAlgn="base" hangingPunct="0">
        <a:spcBef>
          <a:spcPct val="0"/>
        </a:spcBef>
        <a:spcAft>
          <a:spcPct val="0"/>
        </a:spcAft>
        <a:defRPr kumimoji="1" sz="13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728913" rtl="0" eaLnBrk="0" fontAlgn="base" hangingPunct="0">
        <a:spcBef>
          <a:spcPct val="0"/>
        </a:spcBef>
        <a:spcAft>
          <a:spcPct val="0"/>
        </a:spcAft>
        <a:defRPr kumimoji="1" sz="131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defTabSz="2728913" rtl="0" eaLnBrk="0" fontAlgn="base" hangingPunct="0">
        <a:spcBef>
          <a:spcPct val="0"/>
        </a:spcBef>
        <a:spcAft>
          <a:spcPct val="0"/>
        </a:spcAft>
        <a:defRPr kumimoji="1" sz="131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defTabSz="2728913" rtl="0" eaLnBrk="0" fontAlgn="base" hangingPunct="0">
        <a:spcBef>
          <a:spcPct val="0"/>
        </a:spcBef>
        <a:spcAft>
          <a:spcPct val="0"/>
        </a:spcAft>
        <a:defRPr kumimoji="1" sz="131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defTabSz="2728913" rtl="0" eaLnBrk="0" fontAlgn="base" hangingPunct="0">
        <a:spcBef>
          <a:spcPct val="0"/>
        </a:spcBef>
        <a:spcAft>
          <a:spcPct val="0"/>
        </a:spcAft>
        <a:defRPr kumimoji="1" sz="131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defTabSz="3141663" rtl="0" fontAlgn="base">
        <a:spcBef>
          <a:spcPct val="0"/>
        </a:spcBef>
        <a:spcAft>
          <a:spcPct val="0"/>
        </a:spcAft>
        <a:defRPr kumimoji="1" sz="151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defTabSz="3141663" rtl="0" fontAlgn="base">
        <a:spcBef>
          <a:spcPct val="0"/>
        </a:spcBef>
        <a:spcAft>
          <a:spcPct val="0"/>
        </a:spcAft>
        <a:defRPr kumimoji="1" sz="151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defTabSz="3141663" rtl="0" fontAlgn="base">
        <a:spcBef>
          <a:spcPct val="0"/>
        </a:spcBef>
        <a:spcAft>
          <a:spcPct val="0"/>
        </a:spcAft>
        <a:defRPr kumimoji="1" sz="151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defTabSz="3141663" rtl="0" fontAlgn="base">
        <a:spcBef>
          <a:spcPct val="0"/>
        </a:spcBef>
        <a:spcAft>
          <a:spcPct val="0"/>
        </a:spcAft>
        <a:defRPr kumimoji="1" sz="151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1025525" indent="-1025525" algn="l" defTabSz="2728913" rtl="0" eaLnBrk="0" fontAlgn="base" hangingPunct="0">
        <a:spcBef>
          <a:spcPct val="20000"/>
        </a:spcBef>
        <a:spcAft>
          <a:spcPct val="0"/>
        </a:spcAft>
        <a:buChar char="•"/>
        <a:defRPr kumimoji="1" sz="9600">
          <a:solidFill>
            <a:schemeClr val="tx1"/>
          </a:solidFill>
          <a:latin typeface="+mn-lt"/>
          <a:ea typeface="+mn-ea"/>
          <a:cs typeface="+mn-cs"/>
        </a:defRPr>
      </a:lvl1pPr>
      <a:lvl2pPr marL="2217738" indent="-852488" algn="l" defTabSz="2728913" rtl="0" eaLnBrk="0" fontAlgn="base" hangingPunct="0">
        <a:spcBef>
          <a:spcPct val="20000"/>
        </a:spcBef>
        <a:spcAft>
          <a:spcPct val="0"/>
        </a:spcAft>
        <a:buChar char="–"/>
        <a:defRPr kumimoji="1" sz="8300">
          <a:solidFill>
            <a:schemeClr val="tx1"/>
          </a:solidFill>
          <a:latin typeface="+mn-lt"/>
          <a:ea typeface="+mn-ea"/>
        </a:defRPr>
      </a:lvl2pPr>
      <a:lvl3pPr marL="3414713" indent="-685800" algn="l" defTabSz="2728913" rtl="0" eaLnBrk="0" fontAlgn="base" hangingPunct="0">
        <a:spcBef>
          <a:spcPct val="20000"/>
        </a:spcBef>
        <a:spcAft>
          <a:spcPct val="0"/>
        </a:spcAft>
        <a:buChar char="•"/>
        <a:defRPr kumimoji="1" sz="7100">
          <a:solidFill>
            <a:schemeClr val="tx1"/>
          </a:solidFill>
          <a:latin typeface="+mn-lt"/>
          <a:ea typeface="+mn-ea"/>
        </a:defRPr>
      </a:lvl3pPr>
      <a:lvl4pPr marL="4778375" indent="-682625" algn="l" defTabSz="2728913" rtl="0" eaLnBrk="0" fontAlgn="base" hangingPunct="0">
        <a:spcBef>
          <a:spcPct val="20000"/>
        </a:spcBef>
        <a:spcAft>
          <a:spcPct val="0"/>
        </a:spcAft>
        <a:buChar char="–"/>
        <a:defRPr kumimoji="1" sz="6000">
          <a:solidFill>
            <a:schemeClr val="tx1"/>
          </a:solidFill>
          <a:latin typeface="+mn-lt"/>
          <a:ea typeface="+mn-ea"/>
        </a:defRPr>
      </a:lvl4pPr>
      <a:lvl5pPr marL="6142038" indent="-679450" algn="l" defTabSz="2728913" rtl="0" eaLnBrk="0" fontAlgn="base" hangingPunct="0">
        <a:spcBef>
          <a:spcPct val="20000"/>
        </a:spcBef>
        <a:spcAft>
          <a:spcPct val="0"/>
        </a:spcAft>
        <a:buChar char="»"/>
        <a:defRPr kumimoji="1" sz="6000">
          <a:solidFill>
            <a:schemeClr val="tx1"/>
          </a:solidFill>
          <a:latin typeface="+mn-lt"/>
          <a:ea typeface="+mn-ea"/>
        </a:defRPr>
      </a:lvl5pPr>
      <a:lvl6pPr marL="7526338" indent="-785813" algn="l" defTabSz="3141663" rtl="0" fontAlgn="base">
        <a:spcBef>
          <a:spcPct val="20000"/>
        </a:spcBef>
        <a:spcAft>
          <a:spcPct val="0"/>
        </a:spcAft>
        <a:buChar char="»"/>
        <a:defRPr kumimoji="1" sz="6900">
          <a:solidFill>
            <a:schemeClr val="tx1"/>
          </a:solidFill>
          <a:latin typeface="+mn-lt"/>
          <a:ea typeface="+mn-ea"/>
        </a:defRPr>
      </a:lvl6pPr>
      <a:lvl7pPr marL="7983538" indent="-785813" algn="l" defTabSz="3141663" rtl="0" fontAlgn="base">
        <a:spcBef>
          <a:spcPct val="20000"/>
        </a:spcBef>
        <a:spcAft>
          <a:spcPct val="0"/>
        </a:spcAft>
        <a:buChar char="»"/>
        <a:defRPr kumimoji="1" sz="6900">
          <a:solidFill>
            <a:schemeClr val="tx1"/>
          </a:solidFill>
          <a:latin typeface="+mn-lt"/>
          <a:ea typeface="+mn-ea"/>
        </a:defRPr>
      </a:lvl7pPr>
      <a:lvl8pPr marL="8440738" indent="-785813" algn="l" defTabSz="3141663" rtl="0" fontAlgn="base">
        <a:spcBef>
          <a:spcPct val="20000"/>
        </a:spcBef>
        <a:spcAft>
          <a:spcPct val="0"/>
        </a:spcAft>
        <a:buChar char="»"/>
        <a:defRPr kumimoji="1" sz="6900">
          <a:solidFill>
            <a:schemeClr val="tx1"/>
          </a:solidFill>
          <a:latin typeface="+mn-lt"/>
          <a:ea typeface="+mn-ea"/>
        </a:defRPr>
      </a:lvl8pPr>
      <a:lvl9pPr marL="8897938" indent="-785813" algn="l" defTabSz="3141663" rtl="0" fontAlgn="base">
        <a:spcBef>
          <a:spcPct val="20000"/>
        </a:spcBef>
        <a:spcAft>
          <a:spcPct val="0"/>
        </a:spcAft>
        <a:buChar char="»"/>
        <a:defRPr kumimoji="1" sz="6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0"/>
          <p:cNvSpPr txBox="1">
            <a:spLocks noChangeArrowheads="1"/>
          </p:cNvSpPr>
          <p:nvPr/>
        </p:nvSpPr>
        <p:spPr bwMode="auto">
          <a:xfrm>
            <a:off x="431959" y="6080812"/>
            <a:ext cx="20292001" cy="1606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5098" tIns="37548" rIns="75098" bIns="37548"/>
          <a:lstStyle/>
          <a:p>
            <a:pPr algn="just" defTabSz="750888" eaLnBrk="1">
              <a:defRPr/>
            </a:pP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	2025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年模具暨應用產業技術論文發表會由台灣區模具</a:t>
            </a:r>
            <a:r>
              <a:rPr lang="zh-TW" altLang="en-US" sz="320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工業同業公會主辦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，於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2025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年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8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月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21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日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(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四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)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在南港展覽館四樓會議室舉行，歡迎作者以海報方式投稿，海報尺寸為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A0-Size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。投稿之海報凡經審查通過者，皆由模具公會統一印製，並與論文發表同步展示於會場。</a:t>
            </a:r>
            <a:endParaRPr lang="en-US" altLang="zh-TW" sz="3200" dirty="0">
              <a:solidFill>
                <a:srgbClr val="0000FF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B4CDCD7D-05A0-457B-86BB-D997181807F9}"/>
              </a:ext>
            </a:extLst>
          </p:cNvPr>
          <p:cNvSpPr/>
          <p:nvPr/>
        </p:nvSpPr>
        <p:spPr>
          <a:xfrm>
            <a:off x="4376142" y="2286476"/>
            <a:ext cx="1332166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36588" eaLnBrk="1" hangingPunct="1">
              <a:defRPr/>
            </a:pPr>
            <a:r>
              <a:rPr lang="zh-TW" altLang="en-US" sz="6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論文發表主題</a:t>
            </a:r>
            <a:endParaRPr lang="en-US" altLang="zh-TW" sz="60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607796DA-67DC-4C66-87D7-EF1830059584}"/>
              </a:ext>
            </a:extLst>
          </p:cNvPr>
          <p:cNvSpPr/>
          <p:nvPr/>
        </p:nvSpPr>
        <p:spPr>
          <a:xfrm>
            <a:off x="2592229" y="3659833"/>
            <a:ext cx="17303536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36588" eaLnBrk="1" hangingPunct="1">
              <a:spcAft>
                <a:spcPts val="600"/>
              </a:spcAft>
              <a:defRPr/>
            </a:pPr>
            <a:r>
              <a:rPr lang="zh-TW" altLang="en-US" sz="36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作者姓名</a:t>
            </a:r>
            <a:r>
              <a:rPr lang="en-US" altLang="zh-TW" sz="36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1*</a:t>
            </a:r>
            <a:r>
              <a:rPr lang="zh-TW" altLang="en-US" sz="36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、作者姓名</a:t>
            </a:r>
            <a:r>
              <a:rPr lang="en-US" altLang="zh-TW" sz="36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2</a:t>
            </a:r>
          </a:p>
          <a:p>
            <a:pPr algn="ctr" defTabSz="636588" eaLnBrk="1" hangingPunct="1">
              <a:spcAft>
                <a:spcPts val="600"/>
              </a:spcAft>
              <a:defRPr/>
            </a:pPr>
            <a:r>
              <a:rPr lang="zh-TW" altLang="en-US" sz="36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作者</a:t>
            </a:r>
            <a:r>
              <a:rPr lang="en-US" altLang="zh-TW" sz="36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</a:t>
            </a:r>
            <a:r>
              <a:rPr lang="zh-TW" altLang="en-US" sz="36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服務單位，作者</a:t>
            </a:r>
            <a:r>
              <a:rPr lang="en-US" altLang="zh-TW" sz="36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2</a:t>
            </a:r>
            <a:r>
              <a:rPr lang="zh-TW" altLang="en-US" sz="36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服務單位，＊</a:t>
            </a:r>
            <a:r>
              <a:rPr lang="en-US" altLang="zh-TW" sz="36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E-mail: </a:t>
            </a:r>
            <a:r>
              <a:rPr lang="zh-TW" altLang="en-US" sz="36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通訊作者聯絡信箱 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4D52A3BF-B647-466D-8E27-9430AC6309FF}"/>
              </a:ext>
            </a:extLst>
          </p:cNvPr>
          <p:cNvSpPr/>
          <p:nvPr/>
        </p:nvSpPr>
        <p:spPr>
          <a:xfrm>
            <a:off x="302479" y="5157482"/>
            <a:ext cx="156966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50888" eaLnBrk="1" hangingPunct="1">
              <a:spcAft>
                <a:spcPts val="600"/>
              </a:spcAft>
              <a:defRPr/>
            </a:pPr>
            <a:r>
              <a:rPr lang="zh-TW" altLang="en-US" sz="54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摘要</a:t>
            </a:r>
            <a:endParaRPr lang="en-US" altLang="zh-TW" sz="54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" name="矩形 4">
            <a:extLst>
              <a:ext uri="{FF2B5EF4-FFF2-40B4-BE49-F238E27FC236}">
                <a16:creationId xmlns:a16="http://schemas.microsoft.com/office/drawing/2014/main" id="{4996D6DA-AA27-4022-8FB4-F83FA92CC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890" y="9034088"/>
            <a:ext cx="9564547" cy="319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098" tIns="37548" rIns="75098" bIns="37548"/>
          <a:lstStyle/>
          <a:p>
            <a:pPr indent="800100" defTabSz="750888" eaLnBrk="1"/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論文主題字型大小建議為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60pt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，作者欄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36pt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，第一層標題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54pt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，內文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32pt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。字型建議中文為微軟正黑體，英文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Arial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。並以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PPT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檔格式上傳至本會官方網站如下。投稿檔案需控制在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10MB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以內。，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https://www.tmdia.org.tw/edm/conference/2018/conference.html</a:t>
            </a:r>
            <a:endParaRPr lang="zh-TW" altLang="en-US" sz="3200" dirty="0">
              <a:solidFill>
                <a:srgbClr val="0000FF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4D901E4A-FA9A-4BF0-B896-8E3442B9B446}"/>
              </a:ext>
            </a:extLst>
          </p:cNvPr>
          <p:cNvSpPr/>
          <p:nvPr/>
        </p:nvSpPr>
        <p:spPr>
          <a:xfrm>
            <a:off x="431958" y="8181531"/>
            <a:ext cx="387798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0" indent="-914400" algn="ctr" defTabSz="750888" eaLnBrk="1" hangingPunct="1">
              <a:spcAft>
                <a:spcPts val="600"/>
              </a:spcAft>
              <a:buFont typeface="+mj-ea"/>
              <a:buAutoNum type="ea1ChtPeriod"/>
            </a:pPr>
            <a:r>
              <a:rPr lang="zh-TW" altLang="en-US" sz="54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字型建議</a:t>
            </a:r>
            <a:endParaRPr lang="en-GB" altLang="zh-TW" sz="54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3" name="矩形 4">
            <a:extLst>
              <a:ext uri="{FF2B5EF4-FFF2-40B4-BE49-F238E27FC236}">
                <a16:creationId xmlns:a16="http://schemas.microsoft.com/office/drawing/2014/main" id="{A0C1A632-ED25-42C8-AFA8-67F24ADA4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889" y="13543535"/>
            <a:ext cx="956454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796925" defTabSz="1279525" eaLnBrk="1" hangingPunct="1"/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圖示解析度建議至少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300 dpi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(*.</a:t>
            </a:r>
            <a:r>
              <a:rPr lang="en-US" altLang="zh-TW" sz="3200" dirty="0" err="1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tif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格式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)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，配合內文調整大小與位置。</a:t>
            </a: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E8BFE2E0-4FA4-470C-B0C2-0CC6BB0935FF}"/>
              </a:ext>
            </a:extLst>
          </p:cNvPr>
          <p:cNvSpPr/>
          <p:nvPr/>
        </p:nvSpPr>
        <p:spPr>
          <a:xfrm>
            <a:off x="414890" y="12620205"/>
            <a:ext cx="387798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0" indent="-914400" algn="ctr" defTabSz="750888" eaLnBrk="1" hangingPunct="1">
              <a:spcAft>
                <a:spcPts val="600"/>
              </a:spcAft>
              <a:buFont typeface="+mj-ea"/>
              <a:buAutoNum type="ea1ChtPeriod" startAt="2"/>
            </a:pPr>
            <a:r>
              <a:rPr lang="zh-TW" altLang="en-US" sz="54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圖示建議</a:t>
            </a:r>
            <a:endParaRPr lang="en-GB" altLang="zh-TW" sz="54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7" name="图片 26">
            <a:extLst>
              <a:ext uri="{FF2B5EF4-FFF2-40B4-BE49-F238E27FC236}">
                <a16:creationId xmlns:a16="http://schemas.microsoft.com/office/drawing/2014/main" id="{3A9A7AA4-64F2-4C64-A1A7-42B7D735A0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184" y="19825915"/>
            <a:ext cx="5580299" cy="4752506"/>
          </a:xfrm>
          <a:prstGeom prst="rect">
            <a:avLst/>
          </a:prstGeom>
        </p:spPr>
      </p:pic>
      <p:pic>
        <p:nvPicPr>
          <p:cNvPr id="29" name="图片 28">
            <a:extLst>
              <a:ext uri="{FF2B5EF4-FFF2-40B4-BE49-F238E27FC236}">
                <a16:creationId xmlns:a16="http://schemas.microsoft.com/office/drawing/2014/main" id="{8B07E4B5-6E7B-4A6D-B830-6552A22AB4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301" y="14682535"/>
            <a:ext cx="5580299" cy="4185224"/>
          </a:xfrm>
          <a:prstGeom prst="rect">
            <a:avLst/>
          </a:prstGeom>
        </p:spPr>
      </p:pic>
      <p:sp>
        <p:nvSpPr>
          <p:cNvPr id="49" name="矩形 4">
            <a:extLst>
              <a:ext uri="{FF2B5EF4-FFF2-40B4-BE49-F238E27FC236}">
                <a16:creationId xmlns:a16="http://schemas.microsoft.com/office/drawing/2014/main" id="{CEFC6648-A125-41A4-A89B-D73B96F13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3264" y="9093082"/>
            <a:ext cx="10017401" cy="14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098" tIns="37548" rIns="75098" bIns="37548"/>
          <a:lstStyle/>
          <a:p>
            <a:pPr indent="800100" defTabSz="750888" eaLnBrk="1"/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海報內容建議包括「摘要」、「研發動機」、「目的」、「研發步驟」、「討論」、「結論」及「簡要文獻」等，可視需要自行調整。</a:t>
            </a: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E71DB487-758A-4E3C-AE89-92C9C5A9686B}"/>
              </a:ext>
            </a:extLst>
          </p:cNvPr>
          <p:cNvSpPr/>
          <p:nvPr/>
        </p:nvSpPr>
        <p:spPr>
          <a:xfrm>
            <a:off x="10954192" y="8181531"/>
            <a:ext cx="387798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0" indent="-914400" algn="ctr" defTabSz="750888" eaLnBrk="1" hangingPunct="1">
              <a:spcAft>
                <a:spcPts val="600"/>
              </a:spcAft>
              <a:buFont typeface="+mj-ea"/>
              <a:buAutoNum type="ea1ChtPeriod" startAt="3"/>
            </a:pPr>
            <a:r>
              <a:rPr lang="zh-TW" altLang="en-US" sz="54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內容建議</a:t>
            </a:r>
            <a:endParaRPr lang="en-GB" altLang="zh-TW" sz="54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FEEAB729-0F6A-4F3C-BF87-788E45802186}"/>
              </a:ext>
            </a:extLst>
          </p:cNvPr>
          <p:cNvCxnSpPr>
            <a:cxnSpLocks/>
          </p:cNvCxnSpPr>
          <p:nvPr/>
        </p:nvCxnSpPr>
        <p:spPr bwMode="auto">
          <a:xfrm>
            <a:off x="261539" y="4946648"/>
            <a:ext cx="2042148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接连接符 53">
            <a:extLst>
              <a:ext uri="{FF2B5EF4-FFF2-40B4-BE49-F238E27FC236}">
                <a16:creationId xmlns:a16="http://schemas.microsoft.com/office/drawing/2014/main" id="{7E185071-0860-4D12-BEF9-883A55C1F781}"/>
              </a:ext>
            </a:extLst>
          </p:cNvPr>
          <p:cNvCxnSpPr>
            <a:cxnSpLocks/>
          </p:cNvCxnSpPr>
          <p:nvPr/>
        </p:nvCxnSpPr>
        <p:spPr bwMode="auto">
          <a:xfrm>
            <a:off x="10472280" y="7376536"/>
            <a:ext cx="0" cy="211932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矩形 46">
            <a:extLst>
              <a:ext uri="{FF2B5EF4-FFF2-40B4-BE49-F238E27FC236}">
                <a16:creationId xmlns:a16="http://schemas.microsoft.com/office/drawing/2014/main" id="{34C116CD-6E25-45DE-B293-02BE518A102B}"/>
              </a:ext>
            </a:extLst>
          </p:cNvPr>
          <p:cNvSpPr/>
          <p:nvPr/>
        </p:nvSpPr>
        <p:spPr>
          <a:xfrm>
            <a:off x="3916100" y="18950146"/>
            <a:ext cx="25779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圖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 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圖示範例</a:t>
            </a: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972AF203-4D9E-46C2-AEC4-476D204FCBE7}"/>
              </a:ext>
            </a:extLst>
          </p:cNvPr>
          <p:cNvSpPr/>
          <p:nvPr/>
        </p:nvSpPr>
        <p:spPr>
          <a:xfrm>
            <a:off x="3916100" y="24744581"/>
            <a:ext cx="25779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圖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2 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圖示範例</a:t>
            </a: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4EDAC8E9-BD72-4F5E-801D-C22A2A963CFC}"/>
              </a:ext>
            </a:extLst>
          </p:cNvPr>
          <p:cNvSpPr/>
          <p:nvPr/>
        </p:nvSpPr>
        <p:spPr bwMode="auto">
          <a:xfrm>
            <a:off x="302479" y="6001446"/>
            <a:ext cx="20421478" cy="168570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7115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7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61" name="矩形 60">
            <a:extLst>
              <a:ext uri="{FF2B5EF4-FFF2-40B4-BE49-F238E27FC236}">
                <a16:creationId xmlns:a16="http://schemas.microsoft.com/office/drawing/2014/main" id="{9467A570-B30C-4D4F-8422-19450B04A0BD}"/>
              </a:ext>
            </a:extLst>
          </p:cNvPr>
          <p:cNvSpPr/>
          <p:nvPr/>
        </p:nvSpPr>
        <p:spPr bwMode="auto">
          <a:xfrm>
            <a:off x="302479" y="9024733"/>
            <a:ext cx="9806436" cy="29862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7115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7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62" name="矩形 61">
            <a:extLst>
              <a:ext uri="{FF2B5EF4-FFF2-40B4-BE49-F238E27FC236}">
                <a16:creationId xmlns:a16="http://schemas.microsoft.com/office/drawing/2014/main" id="{7556BC82-5326-44DD-9681-3AEF6427D8D1}"/>
              </a:ext>
            </a:extLst>
          </p:cNvPr>
          <p:cNvSpPr/>
          <p:nvPr/>
        </p:nvSpPr>
        <p:spPr bwMode="auto">
          <a:xfrm>
            <a:off x="288682" y="13238730"/>
            <a:ext cx="9806436" cy="1209062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7115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7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4D5B049E-F1A4-4F15-9F1E-67CD13E67328}"/>
              </a:ext>
            </a:extLst>
          </p:cNvPr>
          <p:cNvSpPr/>
          <p:nvPr/>
        </p:nvSpPr>
        <p:spPr bwMode="auto">
          <a:xfrm>
            <a:off x="10788042" y="9069809"/>
            <a:ext cx="10017399" cy="168570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7115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79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橙色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115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7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115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7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10833</TotalTime>
  <Words>249</Words>
  <Application>Microsoft Office PowerPoint</Application>
  <PresentationFormat>自訂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微軟正黑體</vt:lpstr>
      <vt:lpstr>Arial</vt:lpstr>
      <vt:lpstr>Times New Roman</vt:lpstr>
      <vt:lpstr>預設簡報設計</vt:lpstr>
      <vt:lpstr>PowerPoint 簡報</vt:lpstr>
    </vt:vector>
  </TitlesOfParts>
  <Company>nthu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fangang Tseng</dc:creator>
  <cp:lastModifiedBy>Ashley(潘慧錦)</cp:lastModifiedBy>
  <cp:revision>626</cp:revision>
  <cp:lastPrinted>2024-01-22T07:39:24Z</cp:lastPrinted>
  <dcterms:created xsi:type="dcterms:W3CDTF">2001-11-15T02:28:15Z</dcterms:created>
  <dcterms:modified xsi:type="dcterms:W3CDTF">2025-02-10T05:58:20Z</dcterms:modified>
</cp:coreProperties>
</file>